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70" r:id="rId5"/>
    <p:sldId id="271" r:id="rId6"/>
    <p:sldId id="272" r:id="rId7"/>
    <p:sldId id="273" r:id="rId8"/>
    <p:sldId id="276" r:id="rId9"/>
    <p:sldId id="277" r:id="rId10"/>
    <p:sldId id="274" r:id="rId11"/>
    <p:sldId id="282" r:id="rId12"/>
    <p:sldId id="275" r:id="rId13"/>
    <p:sldId id="278" r:id="rId14"/>
    <p:sldId id="279" r:id="rId15"/>
    <p:sldId id="283" r:id="rId16"/>
    <p:sldId id="284" r:id="rId17"/>
    <p:sldId id="285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5274" autoAdjust="0"/>
  </p:normalViewPr>
  <p:slideViewPr>
    <p:cSldViewPr>
      <p:cViewPr varScale="1">
        <p:scale>
          <a:sx n="84" d="100"/>
          <a:sy n="84" d="100"/>
        </p:scale>
        <p:origin x="96" y="19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4/28/2016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0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jodouin/ansible-modules-core/blob/devel/cloud/amazon/iam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ker.com/what-dock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contain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quickstar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ocker.com/engine/userguide/containers/dockeriz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Launching an ECS Cluster and Application using </a:t>
            </a:r>
            <a:r>
              <a:rPr lang="en-US" dirty="0" err="1" smtClean="0"/>
              <a:t>Ansible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838200"/>
            <a:ext cx="10058400" cy="40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Tasks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4038598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Instantiation of a task definition</a:t>
            </a:r>
          </a:p>
          <a:p>
            <a:r>
              <a:rPr lang="en-US" dirty="0" smtClean="0"/>
              <a:t>Can be run via the ‘Run Task’ action in the AWS Console or using the AWS CLI</a:t>
            </a:r>
          </a:p>
          <a:p>
            <a:r>
              <a:rPr lang="en-US" dirty="0" smtClean="0"/>
              <a:t>‘Run Task’ is essentially the ECS equivalent to Docker run</a:t>
            </a:r>
          </a:p>
          <a:p>
            <a:r>
              <a:rPr lang="en-US" dirty="0" smtClean="0"/>
              <a:t>For tasks which are intended to be long running, use a service…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1012" y="1752600"/>
            <a:ext cx="6096000" cy="4876800"/>
          </a:xfrm>
          <a:prstGeom prst="roundRect">
            <a:avLst/>
          </a:prstGeom>
          <a:noFill/>
          <a:ln w="762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37612" y="1904999"/>
            <a:ext cx="1676400" cy="45720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99212" y="1905000"/>
            <a:ext cx="1676399" cy="457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6822" y="2329085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636822" y="354330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967415" y="2214785"/>
            <a:ext cx="2110619" cy="2580830"/>
          </a:xfrm>
          <a:prstGeom prst="roundRect">
            <a:avLst/>
          </a:prstGeom>
          <a:noFill/>
          <a:ln w="762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523840" y="2227693"/>
            <a:ext cx="2095499" cy="2580830"/>
          </a:xfrm>
          <a:prstGeom prst="roundRect">
            <a:avLst/>
          </a:prstGeom>
          <a:noFill/>
          <a:ln w="762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074238" y="2329085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9074238" y="350520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636822" y="5054392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9074238" y="5054391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Service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256212" y="1763358"/>
            <a:ext cx="6705600" cy="4876800"/>
          </a:xfrm>
          <a:prstGeom prst="roundRect">
            <a:avLst/>
          </a:prstGeom>
          <a:noFill/>
          <a:ln w="762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9142412" y="1915757"/>
            <a:ext cx="1676400" cy="45720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04012" y="1915758"/>
            <a:ext cx="1676399" cy="457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41622" y="2339843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941622" y="3554058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018212" y="2068158"/>
            <a:ext cx="5638800" cy="2895600"/>
          </a:xfrm>
          <a:prstGeom prst="roundRect">
            <a:avLst/>
          </a:prstGeom>
          <a:noFill/>
          <a:ln w="762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272215" y="2225543"/>
            <a:ext cx="2110619" cy="2580830"/>
          </a:xfrm>
          <a:prstGeom prst="roundRect">
            <a:avLst/>
          </a:prstGeom>
          <a:noFill/>
          <a:ln w="762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828640" y="2238451"/>
            <a:ext cx="2095499" cy="2580830"/>
          </a:xfrm>
          <a:prstGeom prst="roundRect">
            <a:avLst/>
          </a:prstGeom>
          <a:noFill/>
          <a:ln w="76200"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9379038" y="2339843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379038" y="3515958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941622" y="5065150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9379038" y="5065149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idx="1"/>
          </p:nvPr>
        </p:nvSpPr>
        <p:spPr>
          <a:xfrm>
            <a:off x="1161123" y="1763358"/>
            <a:ext cx="4038598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Ensures the desired number of tasks remain running</a:t>
            </a:r>
          </a:p>
          <a:p>
            <a:r>
              <a:rPr lang="en-US" dirty="0" smtClean="0"/>
              <a:t>Can be configured to register tasks with an ELB</a:t>
            </a:r>
          </a:p>
          <a:p>
            <a:r>
              <a:rPr lang="en-US" dirty="0" smtClean="0"/>
              <a:t>Can be updated t0 change task definition revisions, change the desired number of running tasks, or change the deployment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984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ECS Implementation Methods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Console</a:t>
            </a:r>
          </a:p>
          <a:p>
            <a:r>
              <a:rPr lang="en-US" dirty="0" smtClean="0"/>
              <a:t>ECS CLI/AWS CLI</a:t>
            </a:r>
          </a:p>
          <a:p>
            <a:r>
              <a:rPr lang="en-US" dirty="0" smtClean="0"/>
              <a:t>Cloud Formation</a:t>
            </a:r>
          </a:p>
          <a:p>
            <a:r>
              <a:rPr lang="en-US" dirty="0" smtClean="0"/>
              <a:t>Programmatically via SDK/API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ECS with 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790700"/>
            <a:ext cx="3733798" cy="4495800"/>
          </a:xfrm>
        </p:spPr>
        <p:txBody>
          <a:bodyPr numCol="1"/>
          <a:lstStyle/>
          <a:p>
            <a:r>
              <a:rPr lang="en-US" dirty="0" err="1" smtClean="0"/>
              <a:t>Ansible</a:t>
            </a:r>
            <a:r>
              <a:rPr lang="en-US" dirty="0" smtClean="0"/>
              <a:t> ECS Modules: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ecs_cluster.py</a:t>
            </a: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ecs_service.py</a:t>
            </a: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ecs_taskdefinition.py</a:t>
            </a: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ecs_task.py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Supplemental Modules: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    iam.py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iam_policy.py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ec2_elb_lb.py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ec2_lc.py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ec2_asg.py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713412" y="1905000"/>
            <a:ext cx="3352800" cy="2133600"/>
          </a:xfrm>
          <a:prstGeom prst="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5256212" y="1790700"/>
            <a:ext cx="3733798" cy="44958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dirty="0" smtClean="0"/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27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Used to Launch ECS with </a:t>
            </a:r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9601198" cy="4191000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Used an EC2 instance with an IAM Profile to run </a:t>
            </a:r>
            <a:r>
              <a:rPr lang="en-US" dirty="0" err="1" smtClean="0"/>
              <a:t>Ansible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2.0.2.0 – installed via “pip install </a:t>
            </a:r>
            <a:r>
              <a:rPr lang="en-US" dirty="0" err="1" smtClean="0"/>
              <a:t>ansible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Jinja</a:t>
            </a:r>
            <a:r>
              <a:rPr lang="en-US" dirty="0" smtClean="0"/>
              <a:t> 2.8</a:t>
            </a:r>
            <a:r>
              <a:rPr lang="en-US" dirty="0"/>
              <a:t> </a:t>
            </a:r>
            <a:r>
              <a:rPr lang="en-US" dirty="0" smtClean="0"/>
              <a:t>– upgraded to leverage the “</a:t>
            </a:r>
            <a:r>
              <a:rPr lang="en-US" dirty="0" err="1" smtClean="0"/>
              <a:t>equalto</a:t>
            </a:r>
            <a:r>
              <a:rPr lang="en-US" dirty="0" smtClean="0"/>
              <a:t>” functionality in </a:t>
            </a:r>
            <a:r>
              <a:rPr lang="en-US" dirty="0" err="1" smtClean="0"/>
              <a:t>selectattr</a:t>
            </a:r>
            <a:r>
              <a:rPr lang="en-US" dirty="0" smtClean="0"/>
              <a:t>, so I could map a specific AMI to the region specified</a:t>
            </a:r>
          </a:p>
          <a:p>
            <a:r>
              <a:rPr lang="en-US" dirty="0" smtClean="0"/>
              <a:t>iam.py module – created by </a:t>
            </a:r>
            <a:r>
              <a:rPr lang="en-US" dirty="0"/>
              <a:t>Pierre </a:t>
            </a:r>
            <a:r>
              <a:rPr lang="en-US" dirty="0" err="1" smtClean="0"/>
              <a:t>Jodouin</a:t>
            </a:r>
            <a:r>
              <a:rPr lang="en-US" dirty="0" smtClean="0"/>
              <a:t>, which includes the ability to specify trust policies for IAM Roles: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github.com/pjodouin/ansible-modules-core/blob/devel/cloud/amazon/iam.py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dirty="0" smtClean="0"/>
              <a:t>Boto3 – installed via “pip install boto3”</a:t>
            </a:r>
          </a:p>
        </p:txBody>
      </p:sp>
    </p:spTree>
    <p:extLst>
      <p:ext uri="{BB962C8B-B14F-4D97-AF65-F5344CB8AC3E}">
        <p14:creationId xmlns:p14="http://schemas.microsoft.com/office/powerpoint/2010/main" val="97127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Obstacles I Encountered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752600"/>
            <a:ext cx="9296398" cy="2819400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Current iam.py module lacks the ability to specify trust policies</a:t>
            </a:r>
          </a:p>
          <a:p>
            <a:r>
              <a:rPr lang="en-US" dirty="0" smtClean="0"/>
              <a:t>The ecs_services.py module missing after pip install – fix coming soon</a:t>
            </a:r>
          </a:p>
          <a:p>
            <a:r>
              <a:rPr lang="en-US" dirty="0" smtClean="0"/>
              <a:t>Lacking/incorrect examples in documentation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47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Q&amp;PossiblyA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3886198" cy="205740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422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a Cloud Support Engineer at AWS, but not here on behalf of or representing AWS in any way shape or form</a:t>
            </a:r>
          </a:p>
          <a:p>
            <a:r>
              <a:rPr lang="en-US" dirty="0"/>
              <a:t>11 </a:t>
            </a:r>
            <a:r>
              <a:rPr lang="en-US" dirty="0" smtClean="0"/>
              <a:t>years </a:t>
            </a:r>
            <a:r>
              <a:rPr lang="en-US" dirty="0"/>
              <a:t>in IT, primarily in a </a:t>
            </a:r>
            <a:r>
              <a:rPr lang="en-US" dirty="0" smtClean="0"/>
              <a:t>Systems Administrator role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Ansible</a:t>
            </a:r>
            <a:r>
              <a:rPr lang="en-US" dirty="0" smtClean="0"/>
              <a:t> for the first time ~2 weeks 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380412" y="1981200"/>
            <a:ext cx="3048000" cy="2667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609012" y="245834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980612" y="245834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09012" y="3663236"/>
            <a:ext cx="2590800" cy="381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6705598" cy="3352800"/>
          </a:xfrm>
        </p:spPr>
        <p:txBody>
          <a:bodyPr>
            <a:normAutofit/>
          </a:bodyPr>
          <a:lstStyle/>
          <a:p>
            <a:r>
              <a:rPr lang="en-US" dirty="0" smtClean="0"/>
              <a:t>A form of virtualization</a:t>
            </a:r>
          </a:p>
          <a:p>
            <a:r>
              <a:rPr lang="en-US" dirty="0" smtClean="0"/>
              <a:t>Share the kernel of the host OS</a:t>
            </a:r>
          </a:p>
          <a:p>
            <a:r>
              <a:rPr lang="en-US" dirty="0" smtClean="0"/>
              <a:t>Contain their own file system and everything necessary to run the application/container process (code, runtime, libraries, etc</a:t>
            </a:r>
            <a:r>
              <a:rPr lang="en-US" dirty="0"/>
              <a:t>.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Lightweight, portable and can launch quickly</a:t>
            </a:r>
          </a:p>
          <a:p>
            <a:r>
              <a:rPr lang="en-US" dirty="0" smtClean="0"/>
              <a:t>Efficient use of system resources</a:t>
            </a:r>
            <a:endParaRPr lang="en-US" dirty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1522414" y="5410200"/>
            <a:ext cx="6629398" cy="1143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Further reading: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www.docker.com/what-docker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https://aws.amazon.com/containers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4724398" cy="4267200"/>
          </a:xfrm>
        </p:spPr>
        <p:txBody>
          <a:bodyPr/>
          <a:lstStyle/>
          <a:p>
            <a:r>
              <a:rPr lang="en-US" dirty="0" smtClean="0"/>
              <a:t>Very popular container platform</a:t>
            </a:r>
          </a:p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Can leverage the official image repositories on Docker Hub to build your own custom images</a:t>
            </a:r>
          </a:p>
          <a:p>
            <a:r>
              <a:rPr lang="en-US" dirty="0" smtClean="0"/>
              <a:t>Well documented…?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399212" y="1867968"/>
            <a:ext cx="5562600" cy="4495800"/>
          </a:xfrm>
          <a:prstGeom prst="roundRect">
            <a:avLst/>
          </a:prstGeom>
          <a:solidFill>
            <a:schemeClr val="tx1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378540" y="289560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361612" y="4267200"/>
            <a:ext cx="1219200" cy="1143000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24" y="2000250"/>
            <a:ext cx="2771775" cy="6667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426421" y="2895600"/>
            <a:ext cx="4038600" cy="1143000"/>
          </a:xfrm>
          <a:prstGeom prst="round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2"/>
                </a:solidFill>
                <a:latin typeface="OCR A Extended" panose="02010509020102010303" pitchFamily="50" charset="0"/>
              </a:rPr>
              <a:t>$ </a:t>
            </a:r>
            <a:r>
              <a:rPr lang="en-US" sz="1400" dirty="0" err="1" smtClean="0">
                <a:solidFill>
                  <a:schemeClr val="bg1"/>
                </a:solidFill>
                <a:latin typeface="OCR A Extended" panose="02010509020102010303" pitchFamily="50" charset="0"/>
              </a:rPr>
              <a:t>docker</a:t>
            </a:r>
            <a:r>
              <a:rPr lang="en-US" sz="14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OCR A Extended" panose="02010509020102010303" pitchFamily="50" charset="0"/>
              </a:rPr>
              <a:t>run –d –p 80:80 httpd:2.4</a:t>
            </a:r>
            <a:endParaRPr lang="en-US" sz="14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84314" y="5064782"/>
            <a:ext cx="4724398" cy="1295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/>
                </a:solidFill>
              </a:rPr>
              <a:t>Further reading:</a:t>
            </a:r>
          </a:p>
          <a:p>
            <a:r>
              <a:rPr lang="en-US" dirty="0" smtClean="0">
                <a:solidFill>
                  <a:srgbClr val="0070C0"/>
                </a:solidFill>
                <a:hlinkClick r:id="rId3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://docs.docker.com/engine/quickstart</a:t>
            </a:r>
            <a:r>
              <a:rPr lang="en-US" dirty="0" smtClean="0">
                <a:solidFill>
                  <a:srgbClr val="0070C0"/>
                </a:solidFill>
                <a:hlinkClick r:id="rId3"/>
              </a:rPr>
              <a:t>/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hlinkClick r:id="rId4"/>
              </a:rPr>
              <a:t>https://docs.docker.com/engine/userguide/containers/dockerizing</a:t>
            </a:r>
            <a:r>
              <a:rPr lang="en-US" dirty="0" smtClean="0">
                <a:solidFill>
                  <a:srgbClr val="0070C0"/>
                </a:solidFill>
                <a:hlinkClick r:id="rId4"/>
              </a:rPr>
              <a:t>/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75412" y="4267200"/>
            <a:ext cx="3505200" cy="1143000"/>
          </a:xfrm>
          <a:prstGeom prst="round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OCR A Extended" panose="02010509020102010303" pitchFamily="50" charset="0"/>
              </a:rPr>
              <a:t>$</a:t>
            </a:r>
            <a:r>
              <a:rPr lang="en-US" sz="1400" dirty="0" smtClean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OCR A Extended" panose="02010509020102010303" pitchFamily="50" charset="0"/>
              </a:rPr>
              <a:t>docker</a:t>
            </a:r>
            <a:r>
              <a:rPr lang="en-US" sz="1400" dirty="0" smtClean="0">
                <a:solidFill>
                  <a:schemeClr val="bg1"/>
                </a:solidFill>
                <a:latin typeface="OCR A Extended" panose="02010509020102010303" pitchFamily="50" charset="0"/>
              </a:rPr>
              <a:t> pull </a:t>
            </a:r>
            <a:r>
              <a:rPr lang="en-US" sz="1400" dirty="0" err="1" smtClean="0">
                <a:solidFill>
                  <a:schemeClr val="bg1"/>
                </a:solidFill>
                <a:latin typeface="OCR A Extended" panose="02010509020102010303" pitchFamily="50" charset="0"/>
              </a:rPr>
              <a:t>busybox</a:t>
            </a:r>
            <a:endParaRPr lang="en-US" sz="14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5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ECS?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676400"/>
            <a:ext cx="7086598" cy="3962400"/>
          </a:xfrm>
        </p:spPr>
        <p:txBody>
          <a:bodyPr>
            <a:normAutofit/>
          </a:bodyPr>
          <a:lstStyle/>
          <a:p>
            <a:r>
              <a:rPr lang="en-US" dirty="0" smtClean="0"/>
              <a:t>Amazon EC2 Container Service</a:t>
            </a:r>
          </a:p>
          <a:p>
            <a:r>
              <a:rPr lang="en-US" dirty="0" smtClean="0"/>
              <a:t>Container </a:t>
            </a:r>
            <a:r>
              <a:rPr lang="en-US" dirty="0" smtClean="0"/>
              <a:t>management system which runs Docker containers on a cluster of EC2 </a:t>
            </a:r>
            <a:r>
              <a:rPr lang="en-US" dirty="0" smtClean="0"/>
              <a:t>instances</a:t>
            </a:r>
          </a:p>
          <a:p>
            <a:r>
              <a:rPr lang="en-US" dirty="0"/>
              <a:t>ECS is not a 1:1 Docker </a:t>
            </a:r>
            <a:r>
              <a:rPr lang="en-US" dirty="0" smtClean="0"/>
              <a:t>implementation</a:t>
            </a:r>
            <a:endParaRPr lang="en-US" dirty="0" smtClean="0"/>
          </a:p>
          <a:p>
            <a:r>
              <a:rPr lang="en-US" dirty="0" smtClean="0"/>
              <a:t>Scalable</a:t>
            </a:r>
          </a:p>
          <a:p>
            <a:r>
              <a:rPr lang="en-US" dirty="0" smtClean="0"/>
              <a:t>Integrated with other AWS services</a:t>
            </a:r>
          </a:p>
          <a:p>
            <a:r>
              <a:rPr lang="en-US" dirty="0" smtClean="0"/>
              <a:t>Supports Amazon ECR, Docker Hub and any third party Docker registry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22414" y="5638800"/>
            <a:ext cx="6705598" cy="100404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bg1"/>
                </a:solidFill>
              </a:rPr>
              <a:t>Further reading:</a:t>
            </a:r>
          </a:p>
          <a:p>
            <a:r>
              <a:rPr lang="en-US" sz="2400" dirty="0">
                <a:solidFill>
                  <a:schemeClr val="bg1"/>
                </a:solidFill>
                <a:hlinkClick r:id="rId3"/>
              </a:rPr>
              <a:t>https://aws.amazon.com/ecs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447800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Components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Instance</a:t>
            </a:r>
          </a:p>
          <a:p>
            <a:r>
              <a:rPr lang="en-US" dirty="0"/>
              <a:t>Cluster</a:t>
            </a:r>
          </a:p>
          <a:p>
            <a:r>
              <a:rPr lang="en-US" dirty="0" smtClean="0"/>
              <a:t>Task Definition -&gt; Task</a:t>
            </a:r>
            <a:endParaRPr lang="en-US" dirty="0" smtClean="0"/>
          </a:p>
          <a:p>
            <a:r>
              <a:rPr lang="en-US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0918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Container Instance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7467598" cy="4267200"/>
          </a:xfrm>
        </p:spPr>
        <p:txBody>
          <a:bodyPr/>
          <a:lstStyle/>
          <a:p>
            <a:r>
              <a:rPr lang="en-US" dirty="0" smtClean="0"/>
              <a:t>EC2 instance</a:t>
            </a:r>
          </a:p>
          <a:p>
            <a:r>
              <a:rPr lang="en-US" dirty="0" smtClean="0"/>
              <a:t>Uses the ECS Agent, which itself runs in a container</a:t>
            </a:r>
          </a:p>
          <a:p>
            <a:r>
              <a:rPr lang="en-US" dirty="0" smtClean="0"/>
              <a:t>ECS Optimized AMI available, which includes the ECS Agent and all necessary components installed</a:t>
            </a:r>
          </a:p>
          <a:p>
            <a:r>
              <a:rPr lang="en-US" dirty="0" smtClean="0"/>
              <a:t>Must be launched with an IAM role that </a:t>
            </a:r>
            <a:r>
              <a:rPr lang="en-US" dirty="0"/>
              <a:t>has the AmazonEC2ContainerServiceforEC2Role </a:t>
            </a:r>
            <a:r>
              <a:rPr lang="en-US" dirty="0" smtClean="0"/>
              <a:t>policy attached</a:t>
            </a:r>
          </a:p>
          <a:p>
            <a:r>
              <a:rPr lang="en-US" dirty="0" smtClean="0"/>
              <a:t>Can be launched individually or via an Auto Scaling Group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523412" y="1752600"/>
            <a:ext cx="1676399" cy="457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752011" y="4876800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Cluster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828800"/>
            <a:ext cx="5257798" cy="3352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Logical grouping of container instances</a:t>
            </a:r>
          </a:p>
          <a:p>
            <a:r>
              <a:rPr lang="en-US" dirty="0" smtClean="0"/>
              <a:t>Instances are joined via the ECS Agent with settings defined </a:t>
            </a:r>
            <a:r>
              <a:rPr lang="en-US" dirty="0"/>
              <a:t>in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ecs.config</a:t>
            </a:r>
            <a:endParaRPr lang="en-US" dirty="0" smtClean="0"/>
          </a:p>
          <a:p>
            <a:r>
              <a:rPr lang="en-US" dirty="0" smtClean="0"/>
              <a:t>The contents of </a:t>
            </a:r>
            <a:r>
              <a:rPr lang="en-US" dirty="0" err="1" smtClean="0"/>
              <a:t>ecs</a:t>
            </a:r>
            <a:r>
              <a:rPr lang="en-US" dirty="0" err="1"/>
              <a:t>.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smtClean="0"/>
              <a:t>are typically set in the user data of either the EC2 instance or Auto Scaling Launch Configuration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093298" y="1752599"/>
            <a:ext cx="4876800" cy="4876800"/>
          </a:xfrm>
          <a:prstGeom prst="roundRect">
            <a:avLst/>
          </a:prstGeom>
          <a:noFill/>
          <a:ln w="76200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692124" y="1904999"/>
            <a:ext cx="1676400" cy="45720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19364" y="1904999"/>
            <a:ext cx="1676399" cy="4572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Container Instance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047963" y="5054391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9920724" y="5054391"/>
            <a:ext cx="1219200" cy="736807"/>
          </a:xfrm>
          <a:prstGeom prst="round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ECS Agent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522414" y="5257800"/>
            <a:ext cx="5486398" cy="1371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/>
                </a:solidFill>
              </a:rPr>
              <a:t>Add through user data:</a:t>
            </a:r>
          </a:p>
          <a:p>
            <a:endParaRPr lang="en-US" sz="105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#!/</a:t>
            </a:r>
            <a:r>
              <a:rPr lang="en-US" sz="1600" dirty="0" smtClean="0">
                <a:solidFill>
                  <a:schemeClr val="bg1"/>
                </a:solidFill>
              </a:rPr>
              <a:t>bin/bash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echo </a:t>
            </a:r>
            <a:r>
              <a:rPr lang="en-US" sz="1600" dirty="0">
                <a:solidFill>
                  <a:schemeClr val="bg1"/>
                </a:solidFill>
              </a:rPr>
              <a:t>"ECS_CLUSTER</a:t>
            </a:r>
            <a:r>
              <a:rPr lang="en-US" sz="1600" dirty="0" smtClean="0">
                <a:solidFill>
                  <a:schemeClr val="bg1"/>
                </a:solidFill>
              </a:rPr>
              <a:t>=&lt;Cluster Name&gt;" </a:t>
            </a:r>
            <a:r>
              <a:rPr lang="en-US" sz="1600" dirty="0">
                <a:solidFill>
                  <a:schemeClr val="bg1"/>
                </a:solidFill>
              </a:rPr>
              <a:t>&gt;&gt; /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ecs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ecs.config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5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ECS Task Definitions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4" y="1905000"/>
            <a:ext cx="5791198" cy="3124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be configured in JSON or through the UI of the AWS Console</a:t>
            </a:r>
          </a:p>
          <a:p>
            <a:r>
              <a:rPr lang="en-US" dirty="0" smtClean="0"/>
              <a:t>Can include multiple container definitions</a:t>
            </a:r>
          </a:p>
          <a:p>
            <a:r>
              <a:rPr lang="en-US" dirty="0" smtClean="0"/>
              <a:t>Used to specify container image as well as the memory, CPU shares, port mappings and many other settings of each container</a:t>
            </a:r>
          </a:p>
          <a:p>
            <a:r>
              <a:rPr lang="en-US" dirty="0" smtClean="0"/>
              <a:t>Family name is specified at creation and is used for revisions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22414" y="5257800"/>
            <a:ext cx="10210798" cy="1295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bg1"/>
                </a:solidFill>
              </a:rPr>
              <a:t>You can generate an empty Task Definition template with AWS CLI:</a:t>
            </a:r>
          </a:p>
          <a:p>
            <a:pPr lvl="0">
              <a:lnSpc>
                <a:spcPct val="150000"/>
              </a:lnSpc>
            </a:pPr>
            <a:r>
              <a:rPr lang="en-US" altLang="en-US" sz="2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OCR A Extended" panose="02010509020102010303" pitchFamily="50" charset="0"/>
              </a:rPr>
              <a:t>$</a:t>
            </a:r>
            <a:r>
              <a:rPr lang="en-US" altLang="en-US" sz="2000" dirty="0" smtClean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aws</a:t>
            </a:r>
            <a:r>
              <a:rPr lang="en-US" alt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ecs</a:t>
            </a:r>
            <a:r>
              <a:rPr lang="en-US" altLang="en-US" sz="2000" dirty="0">
                <a:solidFill>
                  <a:schemeClr val="bg1"/>
                </a:solidFill>
                <a:latin typeface="OCR A Extended" panose="02010509020102010303" pitchFamily="50" charset="0"/>
              </a:rPr>
              <a:t> register-task-definition --</a:t>
            </a:r>
            <a:r>
              <a:rPr lang="en-US" altLang="en-US" sz="2000" dirty="0" smtClean="0">
                <a:solidFill>
                  <a:schemeClr val="bg1"/>
                </a:solidFill>
                <a:latin typeface="OCR A Extended" panose="02010509020102010303" pitchFamily="50" charset="0"/>
              </a:rPr>
              <a:t>generate-cli-skeleton</a:t>
            </a:r>
            <a:endParaRPr lang="en-US" altLang="en-US" sz="20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42212" y="1986185"/>
            <a:ext cx="4191000" cy="2580830"/>
          </a:xfrm>
          <a:prstGeom prst="roundRect">
            <a:avLst/>
          </a:prstGeom>
          <a:noFill/>
          <a:ln w="76200">
            <a:solidFill>
              <a:srgbClr val="7030A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680960" y="2087310"/>
            <a:ext cx="1219200" cy="1143000"/>
          </a:xfrm>
          <a:prstGeom prst="roundRect">
            <a:avLst/>
          </a:prstGeom>
          <a:noFill/>
          <a:ln w="38100"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ttpd</a:t>
            </a:r>
            <a:r>
              <a:rPr lang="en-US" dirty="0" smtClean="0"/>
              <a:t> 2.4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680960" y="3326450"/>
            <a:ext cx="1219200" cy="1143000"/>
          </a:xfrm>
          <a:prstGeom prst="roundRect">
            <a:avLst/>
          </a:prstGeom>
          <a:noFill/>
          <a:ln w="38100"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busybox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23960" y="1966734"/>
            <a:ext cx="2743200" cy="1143000"/>
          </a:xfrm>
          <a:prstGeom prst="round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&lt;- image: “httpd:2.4”</a:t>
            </a:r>
          </a:p>
          <a:p>
            <a:r>
              <a:rPr lang="en-US" dirty="0" smtClean="0"/>
              <a:t>&lt;- mem: 300</a:t>
            </a:r>
          </a:p>
          <a:p>
            <a:r>
              <a:rPr lang="en-US" dirty="0" smtClean="0"/>
              <a:t>&lt;- </a:t>
            </a:r>
            <a:r>
              <a:rPr lang="en-US" dirty="0" err="1" smtClean="0"/>
              <a:t>cpu</a:t>
            </a:r>
            <a:r>
              <a:rPr lang="en-US" dirty="0" smtClean="0"/>
              <a:t>: 10</a:t>
            </a:r>
          </a:p>
          <a:p>
            <a:r>
              <a:rPr lang="en-US" dirty="0" smtClean="0"/>
              <a:t>&lt;- </a:t>
            </a:r>
            <a:r>
              <a:rPr lang="en-US" dirty="0" err="1" smtClean="0"/>
              <a:t>portMappings</a:t>
            </a:r>
            <a:r>
              <a:rPr lang="en-US" dirty="0" smtClean="0"/>
              <a:t>: …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23960" y="3213709"/>
            <a:ext cx="3048000" cy="1132466"/>
          </a:xfrm>
          <a:prstGeom prst="roundRect">
            <a:avLst/>
          </a:prstGeom>
          <a:noFill/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&lt;- image: “</a:t>
            </a:r>
            <a:r>
              <a:rPr lang="en-US" dirty="0" err="1" smtClean="0"/>
              <a:t>busybox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&lt;- mem: 200</a:t>
            </a:r>
          </a:p>
          <a:p>
            <a:r>
              <a:rPr lang="en-US" dirty="0" smtClean="0"/>
              <a:t>&lt;- </a:t>
            </a:r>
            <a:r>
              <a:rPr lang="en-US" dirty="0" err="1" smtClean="0"/>
              <a:t>cpu</a:t>
            </a:r>
            <a:r>
              <a:rPr lang="en-US" dirty="0" smtClean="0"/>
              <a:t>: 10</a:t>
            </a:r>
          </a:p>
          <a:p>
            <a:r>
              <a:rPr lang="en-US" dirty="0"/>
              <a:t>&lt;- command: "/bin/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smtClean="0"/>
              <a:t>–c…”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0</TotalTime>
  <Words>771</Words>
  <Application>Microsoft Office PowerPoint</Application>
  <PresentationFormat>Custom</PresentationFormat>
  <Paragraphs>151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Consolas</vt:lpstr>
      <vt:lpstr>Corbel</vt:lpstr>
      <vt:lpstr>OCR A Extended</vt:lpstr>
      <vt:lpstr>Chalkboard 16x9</vt:lpstr>
      <vt:lpstr> </vt:lpstr>
      <vt:lpstr>Introduction</vt:lpstr>
      <vt:lpstr>Containers</vt:lpstr>
      <vt:lpstr>Docker</vt:lpstr>
      <vt:lpstr>What is ECS?</vt:lpstr>
      <vt:lpstr>ECS Components</vt:lpstr>
      <vt:lpstr>ECS Container Instance</vt:lpstr>
      <vt:lpstr>ECS Cluster</vt:lpstr>
      <vt:lpstr>ECS Task Definitions</vt:lpstr>
      <vt:lpstr>ECS Tasks</vt:lpstr>
      <vt:lpstr>ECS Service</vt:lpstr>
      <vt:lpstr>Native ECS Implementation Methods</vt:lpstr>
      <vt:lpstr>Implementing ECS with Ansible</vt:lpstr>
      <vt:lpstr>What I Used to Launch ECS with Ansible</vt:lpstr>
      <vt:lpstr>Obstacles I Encountered</vt:lpstr>
      <vt:lpstr>Q&amp;PossiblyA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2016-04-24T17:08:48Z</dcterms:created>
  <dcterms:modified xsi:type="dcterms:W3CDTF">2016-04-28T18:48:31Z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